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pubs.com/foxnic/shootings_v1"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e5f6b535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e5f6b535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e5f6b535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e5f6b535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e5f6b535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e5f6b535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e5f6b535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e5f6b535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e5f6b535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e5f6b535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e5f6b535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e5f6b535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e5f6b535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e5f6b535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e5f6b535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e5f6b535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e5f6b535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e5f6b535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e5f6b535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e5f6b535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d7242f2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d7242f2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I’ve been working in </a:t>
            </a:r>
            <a:r>
              <a:rPr b="1" lang="en">
                <a:solidFill>
                  <a:schemeClr val="dk1"/>
                </a:solidFill>
              </a:rPr>
              <a:t>IT as BA for last 18 years</a:t>
            </a:r>
            <a:r>
              <a:rPr lang="en">
                <a:solidFill>
                  <a:schemeClr val="dk1"/>
                </a:solidFill>
              </a:rPr>
              <a:t> and I’ve decided that I’d like to switch</a:t>
            </a:r>
            <a:r>
              <a:rPr b="1" lang="en">
                <a:solidFill>
                  <a:schemeClr val="dk1"/>
                </a:solidFill>
              </a:rPr>
              <a:t> to data science </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So I’ve been learning R in my spare time</a:t>
            </a:r>
            <a:r>
              <a:rPr lang="en">
                <a:solidFill>
                  <a:schemeClr val="dk1"/>
                </a:solidFill>
              </a:rPr>
              <a:t> and I’ll be </a:t>
            </a:r>
            <a:r>
              <a:rPr b="1" lang="en">
                <a:solidFill>
                  <a:schemeClr val="dk1"/>
                </a:solidFill>
              </a:rPr>
              <a:t>starting a Masters </a:t>
            </a:r>
            <a:r>
              <a:rPr lang="en">
                <a:solidFill>
                  <a:schemeClr val="dk1"/>
                </a:solidFill>
              </a:rPr>
              <a:t>in Data Science in September</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 here today because </a:t>
            </a:r>
            <a:r>
              <a:rPr lang="en">
                <a:solidFill>
                  <a:schemeClr val="dk1"/>
                </a:solidFill>
              </a:rPr>
              <a:t>I thought it might be useful to share what I’ve been doing in case its useful to other R newbies.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I’ve found that </a:t>
            </a:r>
            <a:r>
              <a:rPr lang="en">
                <a:solidFill>
                  <a:schemeClr val="dk1"/>
                </a:solidFill>
              </a:rPr>
              <a:t>even though online courses, tutorials, books, podcasts are all great, I’ve learned so much more from getting stuck in with analysing data I’m really interested in, and I’ve enjoyed it a lot more too.</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So today</a:t>
            </a:r>
            <a:r>
              <a:rPr lang="en">
                <a:solidFill>
                  <a:schemeClr val="dk1"/>
                </a:solidFill>
              </a:rPr>
              <a:t> I’m going to </a:t>
            </a:r>
            <a:r>
              <a:rPr b="1" lang="en">
                <a:solidFill>
                  <a:schemeClr val="dk1"/>
                </a:solidFill>
              </a:rPr>
              <a:t>show you my first unguided R project </a:t>
            </a:r>
            <a:r>
              <a:rPr lang="en">
                <a:solidFill>
                  <a:schemeClr val="dk1"/>
                </a:solidFill>
              </a:rPr>
              <a:t>which is an </a:t>
            </a:r>
            <a:r>
              <a:rPr b="1" lang="en">
                <a:solidFill>
                  <a:schemeClr val="dk1"/>
                </a:solidFill>
              </a:rPr>
              <a:t>online report </a:t>
            </a:r>
            <a:r>
              <a:rPr lang="en">
                <a:solidFill>
                  <a:schemeClr val="dk1"/>
                </a:solidFill>
              </a:rPr>
              <a:t>I created showing my analysis on US mass shootings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When I started out</a:t>
            </a:r>
            <a:r>
              <a:rPr lang="en">
                <a:solidFill>
                  <a:schemeClr val="dk1"/>
                </a:solidFill>
              </a:rPr>
              <a:t> I just wanted to use the data set to practice cleaning data and also to learn how to create different types of charts beyond the simple bar chart and line graph, so I started out writing an R script in RStudio, b</a:t>
            </a:r>
            <a:r>
              <a:rPr b="1" lang="en">
                <a:solidFill>
                  <a:schemeClr val="dk1"/>
                </a:solidFill>
              </a:rPr>
              <a:t>ut during the analysis I decided I wanted to find a way to </a:t>
            </a:r>
            <a:r>
              <a:rPr lang="en">
                <a:solidFill>
                  <a:schemeClr val="dk1"/>
                </a:solidFill>
              </a:rPr>
              <a:t>publish my analysis so that I could share what I’d built as I thought it would be useful when I come to start looking for a job, and I wanted to make it look good. So in trying to achieve that, thats when I learned about RMarkdown, CSS and RPubs.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So I’ll show you a bit about </a:t>
            </a:r>
            <a:r>
              <a:rPr b="1" lang="en">
                <a:solidFill>
                  <a:schemeClr val="dk1"/>
                </a:solidFill>
              </a:rPr>
              <a:t>R markdown</a:t>
            </a:r>
            <a:r>
              <a:rPr lang="en">
                <a:solidFill>
                  <a:schemeClr val="dk1"/>
                </a:solidFill>
              </a:rPr>
              <a:t>, </a:t>
            </a:r>
            <a:r>
              <a:rPr b="1" lang="en">
                <a:solidFill>
                  <a:schemeClr val="dk1"/>
                </a:solidFill>
              </a:rPr>
              <a:t>CSS, RPubs</a:t>
            </a:r>
            <a:r>
              <a:rPr lang="en">
                <a:solidFill>
                  <a:schemeClr val="dk1"/>
                </a:solidFill>
              </a:rPr>
              <a:t> and </a:t>
            </a:r>
            <a:r>
              <a:rPr b="1" lang="en">
                <a:solidFill>
                  <a:schemeClr val="dk1"/>
                </a:solidFill>
              </a:rPr>
              <a:t>GitHub</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But first I’ll show you the end result</a:t>
            </a:r>
            <a:r>
              <a:rPr lang="en">
                <a:solidFill>
                  <a:schemeClr val="dk1"/>
                </a:solidFill>
              </a:rPr>
              <a:t>...it’s probably amateur stuff for most of you people but I’m really chuffed with it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e5f6b535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e5f6b535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e5f6b535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e5f6b535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d7242f26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d7242f26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d852888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d852888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d852888c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d852888c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d852888c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d852888c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d852888c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d852888c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d852888c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d852888c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d852888c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d852888c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d852888c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d852888c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d7242f2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d7242f2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http://rpubs.com/foxnic/shootings_v1</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d7242f26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d7242f26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e5f6b53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e5f6b53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e5f6b53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5e5f6b53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e5f6b53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e5f6b53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e5f6b535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e5f6b535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e5f6b535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e5f6b535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e5f6b535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e5f6b535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bookdown.org/yihui/rmarkdown/"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bookdown.org/yihui/rmarkdown/html-document.html#appearance-and-style" TargetMode="Externa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bootswatch.com/3/" TargetMode="Externa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rpubs.com/foxnic/shootings_v1" TargetMode="External"/><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6026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Just Do It</a:t>
            </a:r>
            <a:endParaRPr/>
          </a:p>
        </p:txBody>
      </p:sp>
      <p:sp>
        <p:nvSpPr>
          <p:cNvPr id="55" name="Google Shape;55;p13"/>
          <p:cNvSpPr txBox="1"/>
          <p:nvPr>
            <p:ph idx="1" type="subTitle"/>
          </p:nvPr>
        </p:nvSpPr>
        <p:spPr>
          <a:xfrm>
            <a:off x="311700" y="2692225"/>
            <a:ext cx="8520600" cy="110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analysing a real data set that interested me taught me more than I intended to learn.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Customising R Markdown - New CSS File</a:t>
            </a:r>
            <a:endParaRPr/>
          </a:p>
        </p:txBody>
      </p:sp>
      <p:pic>
        <p:nvPicPr>
          <p:cNvPr id="109" name="Google Shape;109;p22"/>
          <p:cNvPicPr preferRelativeResize="0"/>
          <p:nvPr/>
        </p:nvPicPr>
        <p:blipFill>
          <a:blip r:embed="rId3">
            <a:alphaModFix/>
          </a:blip>
          <a:stretch>
            <a:fillRect/>
          </a:stretch>
        </p:blipFill>
        <p:spPr>
          <a:xfrm>
            <a:off x="1742000" y="1256425"/>
            <a:ext cx="5660000" cy="3587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Customising R Markdown - New CSS File</a:t>
            </a:r>
            <a:endParaRPr/>
          </a:p>
        </p:txBody>
      </p:sp>
      <p:pic>
        <p:nvPicPr>
          <p:cNvPr id="115" name="Google Shape;115;p23"/>
          <p:cNvPicPr preferRelativeResize="0"/>
          <p:nvPr/>
        </p:nvPicPr>
        <p:blipFill>
          <a:blip r:embed="rId3">
            <a:alphaModFix/>
          </a:blip>
          <a:stretch>
            <a:fillRect/>
          </a:stretch>
        </p:blipFill>
        <p:spPr>
          <a:xfrm>
            <a:off x="1449338" y="1319150"/>
            <a:ext cx="6245325" cy="3369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13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Customising R Markdown - CSS</a:t>
            </a:r>
            <a:endParaRPr/>
          </a:p>
        </p:txBody>
      </p:sp>
      <p:pic>
        <p:nvPicPr>
          <p:cNvPr id="121" name="Google Shape;121;p24"/>
          <p:cNvPicPr preferRelativeResize="0"/>
          <p:nvPr/>
        </p:nvPicPr>
        <p:blipFill>
          <a:blip r:embed="rId3">
            <a:alphaModFix/>
          </a:blip>
          <a:stretch>
            <a:fillRect/>
          </a:stretch>
        </p:blipFill>
        <p:spPr>
          <a:xfrm>
            <a:off x="1159687" y="813925"/>
            <a:ext cx="6824624" cy="4153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181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Customising R Markdown - Choosing Colours</a:t>
            </a:r>
            <a:endParaRPr/>
          </a:p>
        </p:txBody>
      </p:sp>
      <p:pic>
        <p:nvPicPr>
          <p:cNvPr id="127" name="Google Shape;127;p25"/>
          <p:cNvPicPr preferRelativeResize="0"/>
          <p:nvPr/>
        </p:nvPicPr>
        <p:blipFill rotWithShape="1">
          <a:blip r:embed="rId3">
            <a:alphaModFix/>
          </a:blip>
          <a:srcRect b="9090" l="0" r="0" t="0"/>
          <a:stretch/>
        </p:blipFill>
        <p:spPr>
          <a:xfrm>
            <a:off x="1779700" y="753950"/>
            <a:ext cx="5584598" cy="4325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Customising R Markdown - R Markdown File</a:t>
            </a:r>
            <a:endParaRPr/>
          </a:p>
        </p:txBody>
      </p:sp>
      <p:pic>
        <p:nvPicPr>
          <p:cNvPr id="133" name="Google Shape;133;p26"/>
          <p:cNvPicPr preferRelativeResize="0"/>
          <p:nvPr/>
        </p:nvPicPr>
        <p:blipFill>
          <a:blip r:embed="rId3">
            <a:alphaModFix/>
          </a:blip>
          <a:stretch>
            <a:fillRect/>
          </a:stretch>
        </p:blipFill>
        <p:spPr>
          <a:xfrm>
            <a:off x="152400" y="1474925"/>
            <a:ext cx="8839200" cy="25828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Customising R Markdown - Table of Contents (TOC)</a:t>
            </a:r>
            <a:endParaRPr/>
          </a:p>
        </p:txBody>
      </p:sp>
      <p:pic>
        <p:nvPicPr>
          <p:cNvPr id="139" name="Google Shape;139;p27"/>
          <p:cNvPicPr preferRelativeResize="0"/>
          <p:nvPr/>
        </p:nvPicPr>
        <p:blipFill rotWithShape="1">
          <a:blip r:embed="rId3">
            <a:alphaModFix/>
          </a:blip>
          <a:srcRect b="13897" l="0" r="11150" t="0"/>
          <a:stretch/>
        </p:blipFill>
        <p:spPr>
          <a:xfrm>
            <a:off x="2289188" y="1146875"/>
            <a:ext cx="4661590" cy="2416749"/>
          </a:xfrm>
          <a:prstGeom prst="rect">
            <a:avLst/>
          </a:prstGeom>
          <a:noFill/>
          <a:ln>
            <a:noFill/>
          </a:ln>
          <a:effectLst>
            <a:outerShdw blurRad="57150" rotWithShape="0" algn="bl" dir="5400000" dist="19050">
              <a:schemeClr val="lt2">
                <a:alpha val="50000"/>
              </a:schemeClr>
            </a:outerShdw>
          </a:effectLst>
        </p:spPr>
      </p:pic>
      <p:pic>
        <p:nvPicPr>
          <p:cNvPr id="140" name="Google Shape;140;p27"/>
          <p:cNvPicPr preferRelativeResize="0"/>
          <p:nvPr/>
        </p:nvPicPr>
        <p:blipFill rotWithShape="1">
          <a:blip r:embed="rId4">
            <a:alphaModFix/>
          </a:blip>
          <a:srcRect b="17019" l="7868" r="0" t="31375"/>
          <a:stretch/>
        </p:blipFill>
        <p:spPr>
          <a:xfrm>
            <a:off x="179875" y="3692775"/>
            <a:ext cx="8424625" cy="1378799"/>
          </a:xfrm>
          <a:prstGeom prst="rect">
            <a:avLst/>
          </a:prstGeom>
          <a:noFill/>
          <a:ln>
            <a:noFill/>
          </a:ln>
          <a:effectLst>
            <a:outerShdw blurRad="57150" rotWithShape="0" algn="bl" dir="5400000" dist="19050">
              <a:schemeClr val="lt2">
                <a:alpha val="50000"/>
              </a:scheme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8"/>
          <p:cNvSpPr txBox="1"/>
          <p:nvPr>
            <p:ph type="title"/>
          </p:nvPr>
        </p:nvSpPr>
        <p:spPr>
          <a:xfrm>
            <a:off x="311700" y="85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Customising R Markdown - Themes</a:t>
            </a:r>
            <a:endParaRPr/>
          </a:p>
        </p:txBody>
      </p:sp>
      <p:sp>
        <p:nvSpPr>
          <p:cNvPr id="146" name="Google Shape;146;p28"/>
          <p:cNvSpPr txBox="1"/>
          <p:nvPr/>
        </p:nvSpPr>
        <p:spPr>
          <a:xfrm>
            <a:off x="3381050" y="2285400"/>
            <a:ext cx="5706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9900"/>
                </a:solidFill>
                <a:uFill>
                  <a:noFill/>
                </a:uFill>
                <a:hlinkClick r:id="rId3"/>
              </a:rPr>
              <a:t>https://bookdown.org/yihui/rmarkdown/</a:t>
            </a:r>
            <a:endParaRPr sz="2400">
              <a:solidFill>
                <a:srgbClr val="FF9900"/>
              </a:solidFill>
            </a:endParaRPr>
          </a:p>
        </p:txBody>
      </p:sp>
      <p:pic>
        <p:nvPicPr>
          <p:cNvPr id="147" name="Google Shape;147;p28"/>
          <p:cNvPicPr preferRelativeResize="0"/>
          <p:nvPr/>
        </p:nvPicPr>
        <p:blipFill>
          <a:blip r:embed="rId4">
            <a:alphaModFix/>
          </a:blip>
          <a:stretch>
            <a:fillRect/>
          </a:stretch>
        </p:blipFill>
        <p:spPr>
          <a:xfrm>
            <a:off x="415925" y="859666"/>
            <a:ext cx="2749049" cy="3881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Customising R Markdown - Themes</a:t>
            </a:r>
            <a:endParaRPr/>
          </a:p>
        </p:txBody>
      </p:sp>
      <p:sp>
        <p:nvSpPr>
          <p:cNvPr id="153" name="Google Shape;153;p29"/>
          <p:cNvSpPr txBox="1"/>
          <p:nvPr/>
        </p:nvSpPr>
        <p:spPr>
          <a:xfrm>
            <a:off x="95925" y="1222950"/>
            <a:ext cx="883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9900"/>
                </a:solidFill>
                <a:uFill>
                  <a:noFill/>
                </a:uFill>
                <a:hlinkClick r:id="rId3"/>
              </a:rPr>
              <a:t>https://bookdown.org/yihui/rmarkdown/html-document.html#appearance-and-style</a:t>
            </a:r>
            <a:endParaRPr sz="1800">
              <a:solidFill>
                <a:srgbClr val="FF9900"/>
              </a:solidFill>
            </a:endParaRPr>
          </a:p>
        </p:txBody>
      </p:sp>
      <p:pic>
        <p:nvPicPr>
          <p:cNvPr id="154" name="Google Shape;154;p29"/>
          <p:cNvPicPr preferRelativeResize="0"/>
          <p:nvPr/>
        </p:nvPicPr>
        <p:blipFill>
          <a:blip r:embed="rId4">
            <a:alphaModFix/>
          </a:blip>
          <a:stretch>
            <a:fillRect/>
          </a:stretch>
        </p:blipFill>
        <p:spPr>
          <a:xfrm>
            <a:off x="152400" y="2163850"/>
            <a:ext cx="8839199" cy="2316094"/>
          </a:xfrm>
          <a:prstGeom prst="rect">
            <a:avLst/>
          </a:prstGeom>
          <a:noFill/>
          <a:ln>
            <a:noFill/>
          </a:ln>
          <a:effectLst>
            <a:outerShdw blurRad="57150" rotWithShape="0" algn="bl" dir="5400000" dist="19050">
              <a:schemeClr val="dk2">
                <a:alpha val="50000"/>
              </a:scheme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Customising R Markdown - Themes</a:t>
            </a:r>
            <a:endParaRPr/>
          </a:p>
        </p:txBody>
      </p:sp>
      <p:sp>
        <p:nvSpPr>
          <p:cNvPr id="160" name="Google Shape;160;p30"/>
          <p:cNvSpPr txBox="1"/>
          <p:nvPr/>
        </p:nvSpPr>
        <p:spPr>
          <a:xfrm>
            <a:off x="-47975" y="1017725"/>
            <a:ext cx="8832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9900"/>
                </a:solidFill>
                <a:uFill>
                  <a:noFill/>
                </a:uFill>
                <a:hlinkClick r:id="rId3"/>
              </a:rPr>
              <a:t>https://bootswatch.com/3/</a:t>
            </a:r>
            <a:endParaRPr sz="1800">
              <a:solidFill>
                <a:srgbClr val="FF9900"/>
              </a:solidFill>
            </a:endParaRPr>
          </a:p>
        </p:txBody>
      </p:sp>
      <p:pic>
        <p:nvPicPr>
          <p:cNvPr id="161" name="Google Shape;161;p30"/>
          <p:cNvPicPr preferRelativeResize="0"/>
          <p:nvPr/>
        </p:nvPicPr>
        <p:blipFill>
          <a:blip r:embed="rId4">
            <a:alphaModFix/>
          </a:blip>
          <a:stretch>
            <a:fillRect/>
          </a:stretch>
        </p:blipFill>
        <p:spPr>
          <a:xfrm>
            <a:off x="686450" y="1590425"/>
            <a:ext cx="7771098" cy="33218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Publishing</a:t>
            </a:r>
            <a:r>
              <a:rPr lang="en"/>
              <a:t> R Markdown HTML - RPubs.com</a:t>
            </a:r>
            <a:endParaRPr/>
          </a:p>
        </p:txBody>
      </p:sp>
      <p:pic>
        <p:nvPicPr>
          <p:cNvPr id="167" name="Google Shape;167;p31"/>
          <p:cNvPicPr preferRelativeResize="0"/>
          <p:nvPr/>
        </p:nvPicPr>
        <p:blipFill rotWithShape="1">
          <a:blip r:embed="rId3">
            <a:alphaModFix/>
          </a:blip>
          <a:srcRect b="9189" l="0" r="0" t="0"/>
          <a:stretch/>
        </p:blipFill>
        <p:spPr>
          <a:xfrm>
            <a:off x="445175" y="1551125"/>
            <a:ext cx="8253675" cy="3469824"/>
          </a:xfrm>
          <a:prstGeom prst="rect">
            <a:avLst/>
          </a:prstGeom>
          <a:noFill/>
          <a:ln>
            <a:noFill/>
          </a:ln>
          <a:effectLst>
            <a:outerShdw blurRad="57150" rotWithShape="0" algn="bl" dir="5400000" dist="19050">
              <a:schemeClr val="dk2">
                <a:alpha val="50000"/>
              </a:scheme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0"/>
            <a:ext cx="9144000" cy="5166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121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Publishing R Markdown HTML - RPubs.com</a:t>
            </a:r>
            <a:endParaRPr/>
          </a:p>
        </p:txBody>
      </p:sp>
      <p:pic>
        <p:nvPicPr>
          <p:cNvPr id="173" name="Google Shape;173;p32"/>
          <p:cNvPicPr preferRelativeResize="0"/>
          <p:nvPr/>
        </p:nvPicPr>
        <p:blipFill>
          <a:blip r:embed="rId3">
            <a:alphaModFix/>
          </a:blip>
          <a:stretch>
            <a:fillRect/>
          </a:stretch>
        </p:blipFill>
        <p:spPr>
          <a:xfrm>
            <a:off x="155875" y="846400"/>
            <a:ext cx="7936526" cy="2457700"/>
          </a:xfrm>
          <a:prstGeom prst="rect">
            <a:avLst/>
          </a:prstGeom>
          <a:noFill/>
          <a:ln>
            <a:noFill/>
          </a:ln>
        </p:spPr>
      </p:pic>
      <p:pic>
        <p:nvPicPr>
          <p:cNvPr id="174" name="Google Shape;174;p32"/>
          <p:cNvPicPr preferRelativeResize="0"/>
          <p:nvPr/>
        </p:nvPicPr>
        <p:blipFill>
          <a:blip r:embed="rId4">
            <a:alphaModFix/>
          </a:blip>
          <a:stretch>
            <a:fillRect/>
          </a:stretch>
        </p:blipFill>
        <p:spPr>
          <a:xfrm>
            <a:off x="2806475" y="2928550"/>
            <a:ext cx="3531051" cy="2148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3"/>
          <p:cNvSpPr txBox="1"/>
          <p:nvPr>
            <p:ph type="title"/>
          </p:nvPr>
        </p:nvSpPr>
        <p:spPr>
          <a:xfrm>
            <a:off x="311700" y="121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Markdown in GitHub</a:t>
            </a:r>
            <a:r>
              <a:rPr lang="en"/>
              <a:t> - README</a:t>
            </a:r>
            <a:endParaRPr/>
          </a:p>
        </p:txBody>
      </p:sp>
      <p:pic>
        <p:nvPicPr>
          <p:cNvPr id="180" name="Google Shape;180;p33"/>
          <p:cNvPicPr preferRelativeResize="0"/>
          <p:nvPr/>
        </p:nvPicPr>
        <p:blipFill rotWithShape="1">
          <a:blip r:embed="rId3">
            <a:alphaModFix/>
          </a:blip>
          <a:srcRect b="33625" l="0" r="0" t="0"/>
          <a:stretch/>
        </p:blipFill>
        <p:spPr>
          <a:xfrm>
            <a:off x="152400" y="858400"/>
            <a:ext cx="5349299" cy="2690500"/>
          </a:xfrm>
          <a:prstGeom prst="rect">
            <a:avLst/>
          </a:prstGeom>
          <a:noFill/>
          <a:ln>
            <a:noFill/>
          </a:ln>
          <a:effectLst>
            <a:outerShdw blurRad="57150" rotWithShape="0" algn="bl" dir="5400000" dist="19050">
              <a:schemeClr val="dk2">
                <a:alpha val="50000"/>
              </a:schemeClr>
            </a:outerShdw>
          </a:effectLst>
        </p:spPr>
      </p:pic>
      <p:pic>
        <p:nvPicPr>
          <p:cNvPr id="181" name="Google Shape;181;p33"/>
          <p:cNvPicPr preferRelativeResize="0"/>
          <p:nvPr/>
        </p:nvPicPr>
        <p:blipFill rotWithShape="1">
          <a:blip r:embed="rId4">
            <a:alphaModFix/>
          </a:blip>
          <a:srcRect b="31082" l="0" r="0" t="0"/>
          <a:stretch/>
        </p:blipFill>
        <p:spPr>
          <a:xfrm>
            <a:off x="2062433" y="2341650"/>
            <a:ext cx="7013066" cy="2690501"/>
          </a:xfrm>
          <a:prstGeom prst="rect">
            <a:avLst/>
          </a:prstGeom>
          <a:noFill/>
          <a:ln>
            <a:noFill/>
          </a:ln>
          <a:effectLst>
            <a:outerShdw blurRad="57150" rotWithShape="0" algn="bl" dir="5400000" dist="19050">
              <a:schemeClr val="dk2">
                <a:alpha val="50000"/>
              </a:scheme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4"/>
          <p:cNvPicPr preferRelativeResize="0"/>
          <p:nvPr/>
        </p:nvPicPr>
        <p:blipFill>
          <a:blip r:embed="rId3">
            <a:alphaModFix/>
          </a:blip>
          <a:stretch>
            <a:fillRect/>
          </a:stretch>
        </p:blipFill>
        <p:spPr>
          <a:xfrm>
            <a:off x="-11687" y="-6575"/>
            <a:ext cx="9167375" cy="5156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5"/>
          <p:cNvSpPr txBox="1"/>
          <p:nvPr/>
        </p:nvSpPr>
        <p:spPr>
          <a:xfrm>
            <a:off x="697625" y="650325"/>
            <a:ext cx="8040300" cy="22110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0"/>
              </a:spcAft>
              <a:buNone/>
            </a:pPr>
            <a:r>
              <a:rPr lang="en" sz="1800">
                <a:solidFill>
                  <a:srgbClr val="303336"/>
                </a:solidFill>
                <a:latin typeface="Courier New"/>
                <a:ea typeface="Courier New"/>
                <a:cs typeface="Courier New"/>
                <a:sym typeface="Courier New"/>
              </a:rPr>
              <a:t>temp2 &lt;- temp1 </a:t>
            </a:r>
            <a:endParaRPr sz="1800">
              <a:solidFill>
                <a:srgbClr val="303336"/>
              </a:solidFill>
              <a:latin typeface="Courier New"/>
              <a:ea typeface="Courier New"/>
              <a:cs typeface="Courier New"/>
              <a:sym typeface="Courier New"/>
            </a:endParaRPr>
          </a:p>
          <a:p>
            <a:pPr indent="381000" lvl="0" marL="990600" marR="76200" rtl="0" algn="l">
              <a:lnSpc>
                <a:spcPct val="115000"/>
              </a:lnSpc>
              <a:spcBef>
                <a:spcPts val="1100"/>
              </a:spcBef>
              <a:spcAft>
                <a:spcPts val="0"/>
              </a:spcAft>
              <a:buNone/>
            </a:pPr>
            <a:r>
              <a:rPr lang="en" sz="1800">
                <a:solidFill>
                  <a:srgbClr val="303336"/>
                </a:solidFill>
                <a:latin typeface="Courier New"/>
                <a:ea typeface="Courier New"/>
                <a:cs typeface="Courier New"/>
                <a:sym typeface="Courier New"/>
              </a:rPr>
              <a:t>%&gt;% select(state, race, for_count) </a:t>
            </a:r>
            <a:endParaRPr sz="1800">
              <a:solidFill>
                <a:srgbClr val="303336"/>
              </a:solidFill>
              <a:latin typeface="Courier New"/>
              <a:ea typeface="Courier New"/>
              <a:cs typeface="Courier New"/>
              <a:sym typeface="Courier New"/>
            </a:endParaRPr>
          </a:p>
          <a:p>
            <a:pPr indent="381000" lvl="0" marL="990600" marR="76200" rtl="0" algn="l">
              <a:lnSpc>
                <a:spcPct val="115000"/>
              </a:lnSpc>
              <a:spcBef>
                <a:spcPts val="1100"/>
              </a:spcBef>
              <a:spcAft>
                <a:spcPts val="0"/>
              </a:spcAft>
              <a:buNone/>
            </a:pPr>
            <a:r>
              <a:rPr lang="en" sz="1800">
                <a:solidFill>
                  <a:srgbClr val="303336"/>
                </a:solidFill>
                <a:latin typeface="Courier New"/>
                <a:ea typeface="Courier New"/>
                <a:cs typeface="Courier New"/>
                <a:sym typeface="Courier New"/>
              </a:rPr>
              <a:t>%&gt;% group_by(state, race) </a:t>
            </a:r>
            <a:endParaRPr sz="1800">
              <a:solidFill>
                <a:srgbClr val="303336"/>
              </a:solidFill>
              <a:latin typeface="Courier New"/>
              <a:ea typeface="Courier New"/>
              <a:cs typeface="Courier New"/>
              <a:sym typeface="Courier New"/>
            </a:endParaRPr>
          </a:p>
          <a:p>
            <a:pPr indent="381000" lvl="0" marL="990600" marR="76200" rtl="0" algn="l">
              <a:lnSpc>
                <a:spcPct val="115000"/>
              </a:lnSpc>
              <a:spcBef>
                <a:spcPts val="1100"/>
              </a:spcBef>
              <a:spcAft>
                <a:spcPts val="1100"/>
              </a:spcAft>
              <a:buNone/>
            </a:pPr>
            <a:r>
              <a:rPr lang="en" sz="1800">
                <a:solidFill>
                  <a:srgbClr val="303336"/>
                </a:solidFill>
                <a:latin typeface="Courier New"/>
                <a:ea typeface="Courier New"/>
                <a:cs typeface="Courier New"/>
                <a:sym typeface="Courier New"/>
              </a:rPr>
              <a:t>%&gt;% summarise(num_shootings = sum(for_count))</a:t>
            </a:r>
            <a:endParaRPr sz="1800">
              <a:solidFill>
                <a:srgbClr val="303336"/>
              </a:solidFill>
              <a:latin typeface="Courier New"/>
              <a:ea typeface="Courier New"/>
              <a:cs typeface="Courier New"/>
              <a:sym typeface="Courier New"/>
            </a:endParaRPr>
          </a:p>
        </p:txBody>
      </p:sp>
      <p:sp>
        <p:nvSpPr>
          <p:cNvPr id="192" name="Google Shape;192;p35"/>
          <p:cNvSpPr txBox="1"/>
          <p:nvPr/>
        </p:nvSpPr>
        <p:spPr>
          <a:xfrm>
            <a:off x="697625" y="3381725"/>
            <a:ext cx="7593000" cy="907200"/>
          </a:xfrm>
          <a:prstGeom prst="rect">
            <a:avLst/>
          </a:prstGeom>
          <a:noFill/>
          <a:ln>
            <a:noFill/>
          </a:ln>
        </p:spPr>
        <p:txBody>
          <a:bodyPr anchorCtr="0" anchor="t" bIns="91425" lIns="91425" spcFirstLastPara="1" rIns="91425" wrap="square" tIns="91425">
            <a:noAutofit/>
          </a:bodyPr>
          <a:lstStyle/>
          <a:p>
            <a:pPr indent="0" lvl="0" marL="76200" marR="76200" rtl="0" algn="l">
              <a:lnSpc>
                <a:spcPct val="115000"/>
              </a:lnSpc>
              <a:spcBef>
                <a:spcPts val="0"/>
              </a:spcBef>
              <a:spcAft>
                <a:spcPts val="1100"/>
              </a:spcAft>
              <a:buNone/>
            </a:pPr>
            <a:r>
              <a:rPr lang="en" sz="1800">
                <a:solidFill>
                  <a:srgbClr val="FF0000"/>
                </a:solidFill>
                <a:latin typeface="Courier New"/>
                <a:ea typeface="Courier New"/>
                <a:cs typeface="Courier New"/>
                <a:sym typeface="Courier New"/>
              </a:rPr>
              <a:t>Error in summarise(num_shootings = sum(for_count)) : object 'for_count' not found</a:t>
            </a:r>
            <a:endParaRPr sz="1800">
              <a:solidFill>
                <a:srgbClr val="FF0000"/>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36"/>
          <p:cNvPicPr preferRelativeResize="0"/>
          <p:nvPr/>
        </p:nvPicPr>
        <p:blipFill>
          <a:blip r:embed="rId3">
            <a:alphaModFix/>
          </a:blip>
          <a:stretch>
            <a:fillRect/>
          </a:stretch>
        </p:blipFill>
        <p:spPr>
          <a:xfrm>
            <a:off x="1453050" y="542600"/>
            <a:ext cx="5943600" cy="3933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37"/>
          <p:cNvPicPr preferRelativeResize="0"/>
          <p:nvPr/>
        </p:nvPicPr>
        <p:blipFill>
          <a:blip r:embed="rId3">
            <a:alphaModFix/>
          </a:blip>
          <a:stretch>
            <a:fillRect/>
          </a:stretch>
        </p:blipFill>
        <p:spPr>
          <a:xfrm>
            <a:off x="152400" y="152400"/>
            <a:ext cx="8839199" cy="4774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38"/>
          <p:cNvPicPr preferRelativeResize="0"/>
          <p:nvPr/>
        </p:nvPicPr>
        <p:blipFill>
          <a:blip r:embed="rId3">
            <a:alphaModFix/>
          </a:blip>
          <a:stretch>
            <a:fillRect/>
          </a:stretch>
        </p:blipFill>
        <p:spPr>
          <a:xfrm>
            <a:off x="152400" y="152400"/>
            <a:ext cx="8609275" cy="4925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9"/>
          <p:cNvPicPr preferRelativeResize="0"/>
          <p:nvPr/>
        </p:nvPicPr>
        <p:blipFill>
          <a:blip r:embed="rId3">
            <a:alphaModFix/>
          </a:blip>
          <a:stretch>
            <a:fillRect/>
          </a:stretch>
        </p:blipFill>
        <p:spPr>
          <a:xfrm>
            <a:off x="152400" y="267800"/>
            <a:ext cx="8839200" cy="2692400"/>
          </a:xfrm>
          <a:prstGeom prst="rect">
            <a:avLst/>
          </a:prstGeom>
          <a:noFill/>
          <a:ln>
            <a:noFill/>
          </a:ln>
        </p:spPr>
      </p:pic>
      <p:pic>
        <p:nvPicPr>
          <p:cNvPr id="213" name="Google Shape;213;p39"/>
          <p:cNvPicPr preferRelativeResize="0"/>
          <p:nvPr/>
        </p:nvPicPr>
        <p:blipFill>
          <a:blip r:embed="rId4">
            <a:alphaModFix/>
          </a:blip>
          <a:stretch>
            <a:fillRect/>
          </a:stretch>
        </p:blipFill>
        <p:spPr>
          <a:xfrm>
            <a:off x="3781783" y="3464250"/>
            <a:ext cx="1580425" cy="15255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40"/>
          <p:cNvPicPr preferRelativeResize="0"/>
          <p:nvPr/>
        </p:nvPicPr>
        <p:blipFill>
          <a:blip r:embed="rId3">
            <a:alphaModFix/>
          </a:blip>
          <a:stretch>
            <a:fillRect/>
          </a:stretch>
        </p:blipFill>
        <p:spPr>
          <a:xfrm>
            <a:off x="117288" y="2086300"/>
            <a:ext cx="8909425" cy="970900"/>
          </a:xfrm>
          <a:prstGeom prst="rect">
            <a:avLst/>
          </a:prstGeom>
          <a:noFill/>
          <a:ln>
            <a:noFill/>
          </a:ln>
        </p:spPr>
      </p:pic>
      <p:sp>
        <p:nvSpPr>
          <p:cNvPr id="219" name="Google Shape;219;p40"/>
          <p:cNvSpPr txBox="1"/>
          <p:nvPr/>
        </p:nvSpPr>
        <p:spPr>
          <a:xfrm>
            <a:off x="236475" y="603025"/>
            <a:ext cx="7425600" cy="12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StackOverflow actually helped this time...</a:t>
            </a:r>
            <a:endParaRPr b="1"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1"/>
          <p:cNvSpPr/>
          <p:nvPr/>
        </p:nvSpPr>
        <p:spPr>
          <a:xfrm>
            <a:off x="2565125" y="1152450"/>
            <a:ext cx="3895500" cy="2972100"/>
          </a:xfrm>
          <a:prstGeom prst="heart">
            <a:avLst/>
          </a:prstGeom>
          <a:solidFill>
            <a:srgbClr val="EE0B4F"/>
          </a:solidFill>
          <a:ln cap="flat" cmpd="sng" w="9525">
            <a:solidFill>
              <a:srgbClr val="EE0B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1"/>
          <p:cNvSpPr txBox="1"/>
          <p:nvPr/>
        </p:nvSpPr>
        <p:spPr>
          <a:xfrm>
            <a:off x="3697025" y="-106400"/>
            <a:ext cx="1631700" cy="14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t>R</a:t>
            </a:r>
            <a:endParaRPr sz="9600"/>
          </a:p>
        </p:txBody>
      </p:sp>
      <p:sp>
        <p:nvSpPr>
          <p:cNvPr id="226" name="Google Shape;226;p41"/>
          <p:cNvSpPr txBox="1"/>
          <p:nvPr/>
        </p:nvSpPr>
        <p:spPr>
          <a:xfrm>
            <a:off x="1752000" y="3961075"/>
            <a:ext cx="5640000" cy="11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t>R Markdown</a:t>
            </a:r>
            <a:endParaRPr sz="6000"/>
          </a:p>
        </p:txBody>
      </p:sp>
      <p:sp>
        <p:nvSpPr>
          <p:cNvPr id="227" name="Google Shape;227;p41"/>
          <p:cNvSpPr txBox="1"/>
          <p:nvPr/>
        </p:nvSpPr>
        <p:spPr>
          <a:xfrm>
            <a:off x="2845650" y="1878625"/>
            <a:ext cx="3594600" cy="11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rPr>
              <a:t>RStudio</a:t>
            </a:r>
            <a:endParaRPr sz="7200">
              <a:solidFill>
                <a:srgbClr val="FFFFFF"/>
              </a:solidFill>
            </a:endParaRPr>
          </a:p>
        </p:txBody>
      </p:sp>
      <p:sp>
        <p:nvSpPr>
          <p:cNvPr id="228" name="Google Shape;228;p41"/>
          <p:cNvSpPr txBox="1"/>
          <p:nvPr/>
        </p:nvSpPr>
        <p:spPr>
          <a:xfrm>
            <a:off x="161550" y="2258350"/>
            <a:ext cx="2487000" cy="11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t>RPubs</a:t>
            </a:r>
            <a:endParaRPr sz="6000"/>
          </a:p>
        </p:txBody>
      </p:sp>
      <p:sp>
        <p:nvSpPr>
          <p:cNvPr id="229" name="Google Shape;229;p41"/>
          <p:cNvSpPr txBox="1"/>
          <p:nvPr/>
        </p:nvSpPr>
        <p:spPr>
          <a:xfrm>
            <a:off x="6897175" y="662400"/>
            <a:ext cx="2077500" cy="11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t>CSS</a:t>
            </a:r>
            <a:endParaRPr sz="6000"/>
          </a:p>
        </p:txBody>
      </p:sp>
      <p:sp>
        <p:nvSpPr>
          <p:cNvPr id="230" name="Google Shape;230;p41"/>
          <p:cNvSpPr txBox="1"/>
          <p:nvPr/>
        </p:nvSpPr>
        <p:spPr>
          <a:xfrm>
            <a:off x="6292975" y="2932350"/>
            <a:ext cx="2681700" cy="11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t>GitHub</a:t>
            </a:r>
            <a:endParaRPr sz="6000"/>
          </a:p>
        </p:txBody>
      </p:sp>
      <p:sp>
        <p:nvSpPr>
          <p:cNvPr id="231" name="Google Shape;231;p41"/>
          <p:cNvSpPr txBox="1"/>
          <p:nvPr/>
        </p:nvSpPr>
        <p:spPr>
          <a:xfrm>
            <a:off x="161550" y="192600"/>
            <a:ext cx="3418500" cy="11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t>#Rstats</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5">
            <a:hlinkClick r:id="rId3"/>
          </p:cNvPr>
          <p:cNvPicPr preferRelativeResize="0"/>
          <p:nvPr/>
        </p:nvPicPr>
        <p:blipFill>
          <a:blip r:embed="rId4">
            <a:alphaModFix/>
          </a:blip>
          <a:stretch>
            <a:fillRect/>
          </a:stretch>
        </p:blipFill>
        <p:spPr>
          <a:xfrm>
            <a:off x="687775" y="-967650"/>
            <a:ext cx="7768450" cy="6111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42"/>
          <p:cNvPicPr preferRelativeResize="0"/>
          <p:nvPr/>
        </p:nvPicPr>
        <p:blipFill>
          <a:blip r:embed="rId3">
            <a:alphaModFix/>
          </a:blip>
          <a:stretch>
            <a:fillRect/>
          </a:stretch>
        </p:blipFill>
        <p:spPr>
          <a:xfrm>
            <a:off x="295038" y="2953887"/>
            <a:ext cx="1393325" cy="1393325"/>
          </a:xfrm>
          <a:prstGeom prst="rect">
            <a:avLst/>
          </a:prstGeom>
          <a:noFill/>
          <a:ln>
            <a:noFill/>
          </a:ln>
        </p:spPr>
      </p:pic>
      <p:pic>
        <p:nvPicPr>
          <p:cNvPr id="237" name="Google Shape;237;p42"/>
          <p:cNvPicPr preferRelativeResize="0"/>
          <p:nvPr/>
        </p:nvPicPr>
        <p:blipFill>
          <a:blip r:embed="rId4">
            <a:alphaModFix/>
          </a:blip>
          <a:stretch>
            <a:fillRect/>
          </a:stretch>
        </p:blipFill>
        <p:spPr>
          <a:xfrm>
            <a:off x="420200" y="903900"/>
            <a:ext cx="1143000" cy="1143000"/>
          </a:xfrm>
          <a:prstGeom prst="rect">
            <a:avLst/>
          </a:prstGeom>
          <a:noFill/>
          <a:ln>
            <a:noFill/>
          </a:ln>
        </p:spPr>
      </p:pic>
      <p:sp>
        <p:nvSpPr>
          <p:cNvPr id="238" name="Google Shape;238;p42"/>
          <p:cNvSpPr txBox="1"/>
          <p:nvPr>
            <p:ph idx="4294967295" type="subTitle"/>
          </p:nvPr>
        </p:nvSpPr>
        <p:spPr>
          <a:xfrm>
            <a:off x="1990900" y="702600"/>
            <a:ext cx="7078200" cy="15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434343"/>
                </a:solidFill>
              </a:rPr>
              <a:t>foxnic</a:t>
            </a:r>
            <a:endParaRPr sz="4800">
              <a:solidFill>
                <a:srgbClr val="434343"/>
              </a:solidFill>
            </a:endParaRPr>
          </a:p>
          <a:p>
            <a:pPr indent="0" lvl="0" marL="0" rtl="0" algn="l">
              <a:spcBef>
                <a:spcPts val="1600"/>
              </a:spcBef>
              <a:spcAft>
                <a:spcPts val="1600"/>
              </a:spcAft>
              <a:buNone/>
            </a:pPr>
            <a:r>
              <a:rPr lang="en" sz="2500">
                <a:solidFill>
                  <a:srgbClr val="434343"/>
                </a:solidFill>
              </a:rPr>
              <a:t>github.com/foxnic/US-Mass-Shootings-Analysis</a:t>
            </a:r>
            <a:endParaRPr sz="2500">
              <a:solidFill>
                <a:srgbClr val="434343"/>
              </a:solidFill>
            </a:endParaRPr>
          </a:p>
        </p:txBody>
      </p:sp>
      <p:sp>
        <p:nvSpPr>
          <p:cNvPr id="239" name="Google Shape;239;p42"/>
          <p:cNvSpPr txBox="1"/>
          <p:nvPr>
            <p:ph idx="4294967295" type="subTitle"/>
          </p:nvPr>
        </p:nvSpPr>
        <p:spPr>
          <a:xfrm>
            <a:off x="1908125" y="3202500"/>
            <a:ext cx="3604500" cy="89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4800">
                <a:solidFill>
                  <a:srgbClr val="3D85C6"/>
                </a:solidFill>
              </a:rPr>
              <a:t>@nicfoxds</a:t>
            </a:r>
            <a:endParaRPr sz="4800">
              <a:solidFill>
                <a:srgbClr val="3D85C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145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Markdown - New File</a:t>
            </a:r>
            <a:endParaRPr/>
          </a:p>
        </p:txBody>
      </p:sp>
      <p:pic>
        <p:nvPicPr>
          <p:cNvPr id="71" name="Google Shape;71;p16"/>
          <p:cNvPicPr preferRelativeResize="0"/>
          <p:nvPr/>
        </p:nvPicPr>
        <p:blipFill>
          <a:blip r:embed="rId3">
            <a:alphaModFix/>
          </a:blip>
          <a:stretch>
            <a:fillRect/>
          </a:stretch>
        </p:blipFill>
        <p:spPr>
          <a:xfrm>
            <a:off x="1580763" y="1017725"/>
            <a:ext cx="5982476"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157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Markdown - New File</a:t>
            </a:r>
            <a:endParaRPr/>
          </a:p>
        </p:txBody>
      </p:sp>
      <p:pic>
        <p:nvPicPr>
          <p:cNvPr id="77" name="Google Shape;77;p17"/>
          <p:cNvPicPr preferRelativeResize="0"/>
          <p:nvPr/>
        </p:nvPicPr>
        <p:blipFill>
          <a:blip r:embed="rId3">
            <a:alphaModFix/>
          </a:blip>
          <a:stretch>
            <a:fillRect/>
          </a:stretch>
        </p:blipFill>
        <p:spPr>
          <a:xfrm>
            <a:off x="2157550" y="1017725"/>
            <a:ext cx="4828906"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8"/>
          <p:cNvSpPr txBox="1"/>
          <p:nvPr>
            <p:ph type="title"/>
          </p:nvPr>
        </p:nvSpPr>
        <p:spPr>
          <a:xfrm>
            <a:off x="311700" y="193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Markdown - New File</a:t>
            </a:r>
            <a:endParaRPr/>
          </a:p>
        </p:txBody>
      </p:sp>
      <p:pic>
        <p:nvPicPr>
          <p:cNvPr id="83" name="Google Shape;83;p18"/>
          <p:cNvPicPr preferRelativeResize="0"/>
          <p:nvPr/>
        </p:nvPicPr>
        <p:blipFill>
          <a:blip r:embed="rId3">
            <a:alphaModFix/>
          </a:blip>
          <a:stretch>
            <a:fillRect/>
          </a:stretch>
        </p:blipFill>
        <p:spPr>
          <a:xfrm>
            <a:off x="1435425" y="915475"/>
            <a:ext cx="6273151" cy="4151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193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Markdown - Knit to HTML</a:t>
            </a:r>
            <a:endParaRPr/>
          </a:p>
        </p:txBody>
      </p:sp>
      <p:pic>
        <p:nvPicPr>
          <p:cNvPr id="89" name="Google Shape;89;p19"/>
          <p:cNvPicPr preferRelativeResize="0"/>
          <p:nvPr/>
        </p:nvPicPr>
        <p:blipFill rotWithShape="1">
          <a:blip r:embed="rId3">
            <a:alphaModFix/>
          </a:blip>
          <a:srcRect b="2181" l="0" r="0" t="0"/>
          <a:stretch/>
        </p:blipFill>
        <p:spPr>
          <a:xfrm>
            <a:off x="152400" y="991325"/>
            <a:ext cx="8839202" cy="1683037"/>
          </a:xfrm>
          <a:prstGeom prst="rect">
            <a:avLst/>
          </a:prstGeom>
          <a:noFill/>
          <a:ln>
            <a:noFill/>
          </a:ln>
          <a:effectLst>
            <a:outerShdw blurRad="57150" rotWithShape="0" algn="bl" dir="5400000" dist="19050">
              <a:schemeClr val="lt2">
                <a:alpha val="50000"/>
              </a:schemeClr>
            </a:outerShdw>
          </a:effectLst>
        </p:spPr>
      </p:pic>
      <p:pic>
        <p:nvPicPr>
          <p:cNvPr id="90" name="Google Shape;90;p19"/>
          <p:cNvPicPr preferRelativeResize="0"/>
          <p:nvPr/>
        </p:nvPicPr>
        <p:blipFill>
          <a:blip r:embed="rId4">
            <a:alphaModFix/>
          </a:blip>
          <a:stretch>
            <a:fillRect/>
          </a:stretch>
        </p:blipFill>
        <p:spPr>
          <a:xfrm>
            <a:off x="2743050" y="3066428"/>
            <a:ext cx="3657906" cy="189827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121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Markdown - Knit to HTML</a:t>
            </a:r>
            <a:endParaRPr/>
          </a:p>
        </p:txBody>
      </p:sp>
      <p:pic>
        <p:nvPicPr>
          <p:cNvPr id="96" name="Google Shape;96;p20"/>
          <p:cNvPicPr preferRelativeResize="0"/>
          <p:nvPr/>
        </p:nvPicPr>
        <p:blipFill>
          <a:blip r:embed="rId3">
            <a:alphaModFix/>
          </a:blip>
          <a:stretch>
            <a:fillRect/>
          </a:stretch>
        </p:blipFill>
        <p:spPr>
          <a:xfrm>
            <a:off x="1578413" y="819550"/>
            <a:ext cx="5987173" cy="4235750"/>
          </a:xfrm>
          <a:prstGeom prst="rect">
            <a:avLst/>
          </a:prstGeom>
          <a:noFill/>
          <a:ln>
            <a:noFill/>
          </a:ln>
          <a:effectLst>
            <a:outerShdw blurRad="57150" rotWithShape="0" algn="bl" dir="5400000" dist="19050">
              <a:schemeClr val="lt2">
                <a:alpha val="50000"/>
              </a:scheme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Markdown - Default vs Custom</a:t>
            </a:r>
            <a:endParaRPr/>
          </a:p>
        </p:txBody>
      </p:sp>
      <p:pic>
        <p:nvPicPr>
          <p:cNvPr id="102" name="Google Shape;102;p21"/>
          <p:cNvPicPr preferRelativeResize="0"/>
          <p:nvPr/>
        </p:nvPicPr>
        <p:blipFill>
          <a:blip r:embed="rId3">
            <a:alphaModFix/>
          </a:blip>
          <a:stretch>
            <a:fillRect/>
          </a:stretch>
        </p:blipFill>
        <p:spPr>
          <a:xfrm>
            <a:off x="0" y="1474925"/>
            <a:ext cx="4304224" cy="2629348"/>
          </a:xfrm>
          <a:prstGeom prst="rect">
            <a:avLst/>
          </a:prstGeom>
          <a:noFill/>
          <a:ln>
            <a:noFill/>
          </a:ln>
          <a:effectLst>
            <a:outerShdw blurRad="57150" rotWithShape="0" algn="bl" dir="5400000" dist="19050">
              <a:schemeClr val="lt2">
                <a:alpha val="50000"/>
              </a:schemeClr>
            </a:outerShdw>
          </a:effectLst>
        </p:spPr>
      </p:pic>
      <p:pic>
        <p:nvPicPr>
          <p:cNvPr id="103" name="Google Shape;103;p21"/>
          <p:cNvPicPr preferRelativeResize="0"/>
          <p:nvPr/>
        </p:nvPicPr>
        <p:blipFill>
          <a:blip r:embed="rId4">
            <a:alphaModFix/>
          </a:blip>
          <a:stretch>
            <a:fillRect/>
          </a:stretch>
        </p:blipFill>
        <p:spPr>
          <a:xfrm>
            <a:off x="4304225" y="1474925"/>
            <a:ext cx="4687375" cy="2731561"/>
          </a:xfrm>
          <a:prstGeom prst="rect">
            <a:avLst/>
          </a:prstGeom>
          <a:noFill/>
          <a:ln>
            <a:noFill/>
          </a:ln>
          <a:effectLst>
            <a:outerShdw blurRad="57150" rotWithShape="0" algn="bl" dir="5400000" dist="19050">
              <a:schemeClr val="lt2">
                <a:alpha val="50000"/>
              </a:scheme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